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5"/>
  </p:sldMasterIdLst>
  <p:notesMasterIdLst>
    <p:notesMasterId r:id="rId41"/>
  </p:notesMasterIdLst>
  <p:handoutMasterIdLst>
    <p:handoutMasterId r:id="rId42"/>
  </p:handoutMasterIdLst>
  <p:sldIdLst>
    <p:sldId id="256" r:id="rId6"/>
    <p:sldId id="279" r:id="rId7"/>
    <p:sldId id="257" r:id="rId8"/>
    <p:sldId id="313" r:id="rId9"/>
    <p:sldId id="314" r:id="rId10"/>
    <p:sldId id="315" r:id="rId11"/>
    <p:sldId id="316" r:id="rId12"/>
    <p:sldId id="317" r:id="rId13"/>
    <p:sldId id="319" r:id="rId14"/>
    <p:sldId id="321" r:id="rId15"/>
    <p:sldId id="322" r:id="rId16"/>
    <p:sldId id="320" r:id="rId17"/>
    <p:sldId id="318" r:id="rId18"/>
    <p:sldId id="323" r:id="rId19"/>
    <p:sldId id="304" r:id="rId20"/>
    <p:sldId id="309" r:id="rId21"/>
    <p:sldId id="283" r:id="rId22"/>
    <p:sldId id="324" r:id="rId23"/>
    <p:sldId id="325" r:id="rId24"/>
    <p:sldId id="284" r:id="rId25"/>
    <p:sldId id="285" r:id="rId26"/>
    <p:sldId id="286" r:id="rId27"/>
    <p:sldId id="287" r:id="rId28"/>
    <p:sldId id="294" r:id="rId29"/>
    <p:sldId id="312" r:id="rId30"/>
    <p:sldId id="300" r:id="rId31"/>
    <p:sldId id="301" r:id="rId32"/>
    <p:sldId id="303" r:id="rId33"/>
    <p:sldId id="307" r:id="rId34"/>
    <p:sldId id="308" r:id="rId35"/>
    <p:sldId id="305" r:id="rId36"/>
    <p:sldId id="302" r:id="rId37"/>
    <p:sldId id="297" r:id="rId38"/>
    <p:sldId id="296" r:id="rId39"/>
    <p:sldId id="326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92"/>
    <a:srgbClr val="F3901D"/>
    <a:srgbClr val="00AEDB"/>
    <a:srgbClr val="00B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3" autoAdjust="0"/>
    <p:restoredTop sz="94660"/>
  </p:normalViewPr>
  <p:slideViewPr>
    <p:cSldViewPr showGuides="1">
      <p:cViewPr varScale="1">
        <p:scale>
          <a:sx n="46" d="100"/>
          <a:sy n="46" d="100"/>
        </p:scale>
        <p:origin x="612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05" d="100"/>
          <a:sy n="105" d="100"/>
        </p:scale>
        <p:origin x="-245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0E74B-1F4A-4B77-BBF3-68B0D29FA1C9}" type="datetimeFigureOut">
              <a:rPr lang="en-US" smtClean="0"/>
              <a:t>3/24/2018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73171-F2CF-4CD8-81F7-8D1F85C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143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44A53B-4F0D-4715-9A43-7F4869E1A962}" type="datetimeFigureOut">
              <a:rPr lang="en-US" smtClean="0"/>
              <a:t>3/24/2018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41D82-95AA-494E-9CE1-62CDE5A4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8745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013314-5F1F-4B72-9A0A-BB8889F7B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C0863-20C9-4486-B1EE-F62A40F59F30}" type="datetimeFigureOut">
              <a:rPr lang="en-US" smtClean="0"/>
              <a:t>3/24/2018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1EA467-B92A-4887-8D7D-23F38CD7F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15ECF-286D-4047-A86A-2D7E17D8E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21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BB90B-ACC1-48D9-AD0C-0C51C1F8F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0EDFF2-C2EC-4C95-AB66-ECB70AD777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05C91F-8FAD-4CA6-AC1F-B83A15FAD6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1E883-157B-422B-B692-4B7C7596C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C0863-20C9-4486-B1EE-F62A40F59F30}" type="datetimeFigureOut">
              <a:rPr lang="en-US" smtClean="0"/>
              <a:t>3/24/2018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8AA6E-C811-4023-922A-66B2686E1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ECB74-8E7D-4D4A-8407-926A14F84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20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4148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9511" y="6448251"/>
            <a:ext cx="504056" cy="365125"/>
          </a:xfrm>
          <a:prstGeom prst="rect">
            <a:avLst/>
          </a:prstGeom>
          <a:noFill/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1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108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61" r:id="rId3"/>
    <p:sldLayoutId id="2147483696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  <a:solidFill>
            <a:srgbClr val="00AE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dirty="0">
                <a:latin typeface="Lato" pitchFamily="34" charset="0"/>
              </a:rPr>
              <a:t>Docker and Containerized apps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15616" y="2852936"/>
            <a:ext cx="372799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Philip Nelson</a:t>
            </a:r>
          </a:p>
          <a:p>
            <a:r>
              <a:rPr lang="en-US" sz="2800" b="1" dirty="0"/>
              <a:t>Stone Porch Consulting</a:t>
            </a:r>
          </a:p>
          <a:p>
            <a:r>
              <a:rPr lang="en-US" sz="2800" dirty="0"/>
              <a:t>github.com/</a:t>
            </a:r>
            <a:r>
              <a:rPr lang="en-US" sz="2800" dirty="0" err="1"/>
              <a:t>panmanphil</a:t>
            </a:r>
            <a:endParaRPr lang="en-US" sz="2800" dirty="0"/>
          </a:p>
          <a:p>
            <a:r>
              <a:rPr lang="en-US" sz="2800" dirty="0"/>
              <a:t>twitter.com/</a:t>
            </a:r>
            <a:r>
              <a:rPr lang="en-US" sz="2800" dirty="0" err="1"/>
              <a:t>panmanphil</a:t>
            </a:r>
            <a:endParaRPr lang="en-US" sz="2800" dirty="0"/>
          </a:p>
          <a:p>
            <a:r>
              <a:rPr lang="en-US" sz="2800" dirty="0"/>
              <a:t>panmanphil.wordpress.com</a:t>
            </a:r>
          </a:p>
        </p:txBody>
      </p:sp>
    </p:spTree>
    <p:extLst>
      <p:ext uri="{BB962C8B-B14F-4D97-AF65-F5344CB8AC3E}">
        <p14:creationId xmlns:p14="http://schemas.microsoft.com/office/powerpoint/2010/main" val="554573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docker  image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427991" y="2141675"/>
            <a:ext cx="8704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run tasty-image dotnet tasty-app.dll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28610-D16E-49D7-A5BB-93E78AFB16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64288" y="4149080"/>
            <a:ext cx="1509323" cy="2132856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C6D7169-1AF7-4C89-A3C0-270073FEE900}"/>
              </a:ext>
            </a:extLst>
          </p:cNvPr>
          <p:cNvSpPr/>
          <p:nvPr/>
        </p:nvSpPr>
        <p:spPr>
          <a:xfrm>
            <a:off x="5004048" y="3593448"/>
            <a:ext cx="2592288" cy="830996"/>
          </a:xfrm>
          <a:prstGeom prst="wedgeRoundRectCallout">
            <a:avLst>
              <a:gd name="adj1" fmla="val 64099"/>
              <a:gd name="adj2" fmla="val 4968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 I really have to type all that?</a:t>
            </a:r>
          </a:p>
        </p:txBody>
      </p:sp>
    </p:spTree>
    <p:extLst>
      <p:ext uri="{BB962C8B-B14F-4D97-AF65-F5344CB8AC3E}">
        <p14:creationId xmlns:p14="http://schemas.microsoft.com/office/powerpoint/2010/main" val="3582907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Building with </a:t>
            </a:r>
            <a:r>
              <a:rPr lang="en-US" sz="4800" dirty="0" err="1">
                <a:solidFill>
                  <a:srgbClr val="00AEDB"/>
                </a:solidFill>
                <a:latin typeface="Bebas Neue" pitchFamily="34" charset="0"/>
              </a:rPr>
              <a:t>Dockerfiles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992888" cy="286232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FROM 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microsoft</a:t>
            </a: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/dotnet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ADD ./bin/debug/netcoreapp2.0/* ./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CMD [“dotnet”, “tasty-app.dll”]</a:t>
            </a:r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7A2CCFB7-D88E-44A1-A258-C540D39ADAFD}"/>
              </a:ext>
            </a:extLst>
          </p:cNvPr>
          <p:cNvSpPr/>
          <p:nvPr/>
        </p:nvSpPr>
        <p:spPr>
          <a:xfrm>
            <a:off x="539552" y="5445224"/>
            <a:ext cx="5904656" cy="612648"/>
          </a:xfrm>
          <a:prstGeom prst="borderCallout1">
            <a:avLst>
              <a:gd name="adj1" fmla="val 2810"/>
              <a:gd name="adj2" fmla="val 53871"/>
              <a:gd name="adj3" fmla="val -180210"/>
              <a:gd name="adj4" fmla="val 132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Adds a default command to run when a container starts</a:t>
            </a:r>
          </a:p>
        </p:txBody>
      </p:sp>
    </p:spTree>
    <p:extLst>
      <p:ext uri="{BB962C8B-B14F-4D97-AF65-F5344CB8AC3E}">
        <p14:creationId xmlns:p14="http://schemas.microsoft.com/office/powerpoint/2010/main" val="231917583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Building with </a:t>
            </a:r>
            <a:r>
              <a:rPr lang="en-US" sz="4800" dirty="0" err="1">
                <a:solidFill>
                  <a:srgbClr val="00AEDB"/>
                </a:solidFill>
                <a:latin typeface="Bebas Neue" pitchFamily="34" charset="0"/>
              </a:rPr>
              <a:t>Dockerfiles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992888" cy="507831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FROM 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microsoft</a:t>
            </a: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/&lt;base image with most of what you need&gt;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# all your build commands including pulling real zip files from remote sites, running commands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# the default command to run</a:t>
            </a: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CMD [“dotnet”, “tasty-app.dll”]</a:t>
            </a:r>
          </a:p>
        </p:txBody>
      </p:sp>
    </p:spTree>
    <p:extLst>
      <p:ext uri="{BB962C8B-B14F-4D97-AF65-F5344CB8AC3E}">
        <p14:creationId xmlns:p14="http://schemas.microsoft.com/office/powerpoint/2010/main" val="325488176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container from a docker image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1763688" y="2492896"/>
            <a:ext cx="4608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run tasty-image</a:t>
            </a:r>
          </a:p>
        </p:txBody>
      </p:sp>
    </p:spTree>
    <p:extLst>
      <p:ext uri="{BB962C8B-B14F-4D97-AF65-F5344CB8AC3E}">
        <p14:creationId xmlns:p14="http://schemas.microsoft.com/office/powerpoint/2010/main" val="70074013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Building with </a:t>
            </a:r>
            <a:r>
              <a:rPr lang="en-US" sz="4800" dirty="0" err="1">
                <a:solidFill>
                  <a:srgbClr val="00AEDB"/>
                </a:solidFill>
                <a:latin typeface="Bebas Neue" pitchFamily="34" charset="0"/>
              </a:rPr>
              <a:t>Dockerfiles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992888" cy="507831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FROM Microsoft/dotnet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….</a:t>
            </a: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# run a command in the container during the build</a:t>
            </a: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RUN delete *.txt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# the default command to run</a:t>
            </a: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CMD [“dotnet”, “tasty-app.dll”]</a:t>
            </a:r>
          </a:p>
        </p:txBody>
      </p:sp>
    </p:spTree>
    <p:extLst>
      <p:ext uri="{BB962C8B-B14F-4D97-AF65-F5344CB8AC3E}">
        <p14:creationId xmlns:p14="http://schemas.microsoft.com/office/powerpoint/2010/main" val="221080995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318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Our perfect developer box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42989" y="1229221"/>
            <a:ext cx="4680519" cy="30777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We build the box, we install to it and life is good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39" y="2276872"/>
            <a:ext cx="6303218" cy="420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66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4718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+ 1 year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679577"/>
            <a:ext cx="5915248" cy="441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35277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5983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vs installs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536174"/>
            <a:ext cx="8208912" cy="378565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 host system remains much cleaner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Apps running natively use the kernel, the filesystem, memory and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cpu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like any other software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Multiple versions of the same software are not a problem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Unless you share files with volumes, removing the containers and image deletes everything from your system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0497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5983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vs installs (legacy)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544" y="1536174"/>
            <a:ext cx="8208912" cy="526297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Windows server core, .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i.e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full windows containers are really big!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Apps do not run natively so can’t use the kernel, the filesystem, memory and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cpu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like any other software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Slower startup time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Sharing files with the host can be more awkward. No network drives, uses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smb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file sharing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Ports map correctly but you can’t access from localhost!!! Use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ip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from docker inspect and internal port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9523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3904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vs installs (win v </a:t>
            </a:r>
            <a:r>
              <a:rPr lang="en-US" sz="4800" dirty="0" err="1">
                <a:solidFill>
                  <a:srgbClr val="00AEDB"/>
                </a:solidFill>
                <a:latin typeface="Bebas Neue" pitchFamily="34" charset="0"/>
              </a:rPr>
              <a:t>lin</a:t>
            </a:r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544" y="1536174"/>
            <a:ext cx="8208912" cy="415498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Many more examples and prebuilt images for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linux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linux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standard features don’t work on windows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FROM scratch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cp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(copy files to or from live container)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volume mapping can get interesting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can’t volume map a single file (ex: </a:t>
            </a:r>
            <a:r>
              <a:rPr lang="en-US" sz="2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web.config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)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Because windows software typically doesn’t log to console, docker logs statements often don’t help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83104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34"/>
          <a:stretch/>
        </p:blipFill>
        <p:spPr bwMode="auto">
          <a:xfrm>
            <a:off x="128692" y="3212975"/>
            <a:ext cx="4635045" cy="31233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69581" y="266402"/>
            <a:ext cx="432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800">
                <a:solidFill>
                  <a:srgbClr val="00AEDB"/>
                </a:solidFill>
                <a:latin typeface="Bebas Neue" pitchFamily="34" charset="0"/>
              </a:rPr>
              <a:t>agenda</a:t>
            </a:r>
            <a:endParaRPr lang="en-US" sz="480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9581" y="1196752"/>
            <a:ext cx="8568952" cy="173925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What is Docker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Why should I run this on my box? Does this work?</a:t>
            </a:r>
            <a:endParaRPr lang="hr-HR" sz="1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Ask your questions, I’ll try to live code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 it’s really that great?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4109" y="3645023"/>
            <a:ext cx="4296872" cy="2520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982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zdnet3.cbsistatic.com/hub/i/r/2014/10/02/1f130129-49e2-11e4-b6a0-d4ae52e95e57/resize/770x578/3f83f67acfa33fe05865373b2b4b71dd/docker-vm-contain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692696"/>
            <a:ext cx="8100787" cy="52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607450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4718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551544"/>
            <a:ext cx="3960440" cy="95410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Software installed servers (guests), fully automated network setup, automated OS setup, automated application setup, automated deployments,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slice up VM into smaller unit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3605580"/>
            <a:ext cx="3960440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Each unit appears to the application as owning it’s own OS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3528" y="4217398"/>
            <a:ext cx="3960440" cy="30777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In reality, all units share the same kernel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" y="-228600"/>
            <a:ext cx="97536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2867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5" grpId="0" build="p"/>
      <p:bldP spid="6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518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Building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890712"/>
            <a:ext cx="9144001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752505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Running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272808" cy="289310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run with an image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: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–d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yourregistryname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yourimage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Map ports to the host ports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–d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someimage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–p 80:8080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Use volumes to persist data between different versions of the image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–d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someimage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–v 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var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/run/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mysql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:/home/ec2user/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mysql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1807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Demo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5974" y="1628800"/>
            <a:ext cx="8606506" cy="123110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Run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Mongodb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server and command line tools without installing software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.net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Core app from Windows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5849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– Run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5974" y="1628800"/>
            <a:ext cx="8606506" cy="332398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Example: 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Node.js container linked to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Mongodb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from command line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Networking established by container, no need to map external ports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-d --name mongo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mongo:latest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-d -p 3000:3000 \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-e MONGODB=mongodb://mongo:27017 \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--name node-starter \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--link mongo  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9766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Volumes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5974" y="1628800"/>
            <a:ext cx="8606506" cy="101566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Data will stay with a running container ONLY when it is defined, running or stopped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Demo edit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.net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core app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159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Volumes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5974" y="1628800"/>
            <a:ext cx="8606506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Volumes tell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to manage longer term persistence of data independent of the container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As long as any container references a volume it will remain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 this with data volumes and –volumes-from option or –v command line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container must declare a volume or it must be mapped from the command line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Demo mongo data container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70449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Volumes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5974" y="1628800"/>
            <a:ext cx="8606506" cy="95410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For working locally on rapidly changing code, you can map any folder in the container to a host volume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run –d –v /Users/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philipnelson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/Projects/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ThatConference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/node-starter:/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src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…..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3854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Build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272808" cy="1600438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Create a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Dockerfile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in a folder with all the commands to provision your OS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Base it on top of previously created images to reduce effort and download time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Demo node-starter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file build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End result is an Image that can be run as a container. </a:t>
            </a:r>
          </a:p>
        </p:txBody>
      </p:sp>
    </p:spTree>
    <p:extLst>
      <p:ext uri="{BB962C8B-B14F-4D97-AF65-F5344CB8AC3E}">
        <p14:creationId xmlns:p14="http://schemas.microsoft.com/office/powerpoint/2010/main" val="38559677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Docker is like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196752"/>
            <a:ext cx="3960440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Stuff a piece of software in there and you’re good to 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9DF8AB-9F54-4FF7-9CE6-D967C1191F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74" y="2348880"/>
            <a:ext cx="2539682" cy="25396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C290B-0A68-4A8F-B959-D67FB34D3D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471122"/>
            <a:ext cx="3857611" cy="277748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09C085-DD20-4250-BF12-D84414034846}"/>
              </a:ext>
            </a:extLst>
          </p:cNvPr>
          <p:cNvSpPr/>
          <p:nvPr/>
        </p:nvSpPr>
        <p:spPr>
          <a:xfrm>
            <a:off x="1310880" y="1935938"/>
            <a:ext cx="4751370" cy="3642958"/>
          </a:xfrm>
          <a:custGeom>
            <a:avLst/>
            <a:gdLst>
              <a:gd name="connsiteX0" fmla="*/ 470295 w 4751370"/>
              <a:gd name="connsiteY0" fmla="*/ 826312 h 3642958"/>
              <a:gd name="connsiteX1" fmla="*/ 975120 w 4751370"/>
              <a:gd name="connsiteY1" fmla="*/ 283387 h 3642958"/>
              <a:gd name="connsiteX2" fmla="*/ 2956320 w 4751370"/>
              <a:gd name="connsiteY2" fmla="*/ 7162 h 3642958"/>
              <a:gd name="connsiteX3" fmla="*/ 4604145 w 4751370"/>
              <a:gd name="connsiteY3" fmla="*/ 559612 h 3642958"/>
              <a:gd name="connsiteX4" fmla="*/ 4632720 w 4751370"/>
              <a:gd name="connsiteY4" fmla="*/ 2150287 h 3642958"/>
              <a:gd name="connsiteX5" fmla="*/ 4261245 w 4751370"/>
              <a:gd name="connsiteY5" fmla="*/ 3483787 h 3642958"/>
              <a:gd name="connsiteX6" fmla="*/ 2051445 w 4751370"/>
              <a:gd name="connsiteY6" fmla="*/ 3617137 h 3642958"/>
              <a:gd name="connsiteX7" fmla="*/ 155970 w 4751370"/>
              <a:gd name="connsiteY7" fmla="*/ 3474262 h 3642958"/>
              <a:gd name="connsiteX8" fmla="*/ 146445 w 4751370"/>
              <a:gd name="connsiteY8" fmla="*/ 2702737 h 36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1370" h="3642958">
                <a:moveTo>
                  <a:pt x="470295" y="826312"/>
                </a:moveTo>
                <a:cubicBezTo>
                  <a:pt x="515538" y="623112"/>
                  <a:pt x="560782" y="419912"/>
                  <a:pt x="975120" y="283387"/>
                </a:cubicBezTo>
                <a:cubicBezTo>
                  <a:pt x="1389458" y="146862"/>
                  <a:pt x="2351483" y="-38876"/>
                  <a:pt x="2956320" y="7162"/>
                </a:cubicBezTo>
                <a:cubicBezTo>
                  <a:pt x="3561158" y="53199"/>
                  <a:pt x="4324745" y="202424"/>
                  <a:pt x="4604145" y="559612"/>
                </a:cubicBezTo>
                <a:cubicBezTo>
                  <a:pt x="4883545" y="916800"/>
                  <a:pt x="4689870" y="1662925"/>
                  <a:pt x="4632720" y="2150287"/>
                </a:cubicBezTo>
                <a:cubicBezTo>
                  <a:pt x="4575570" y="2637649"/>
                  <a:pt x="4691458" y="3239312"/>
                  <a:pt x="4261245" y="3483787"/>
                </a:cubicBezTo>
                <a:cubicBezTo>
                  <a:pt x="3831033" y="3728262"/>
                  <a:pt x="2735657" y="3618724"/>
                  <a:pt x="2051445" y="3617137"/>
                </a:cubicBezTo>
                <a:cubicBezTo>
                  <a:pt x="1367233" y="3615550"/>
                  <a:pt x="473470" y="3626662"/>
                  <a:pt x="155970" y="3474262"/>
                </a:cubicBezTo>
                <a:cubicBezTo>
                  <a:pt x="-161530" y="3321862"/>
                  <a:pt x="95645" y="2917050"/>
                  <a:pt x="146445" y="270273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617565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Registry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272808" cy="181588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After an image is build it can be launched locally. 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Or, copy it to a registry like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hub, and then it can be run from any machine with a connection</a:t>
            </a: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–d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registryname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(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dockerhub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is default)/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imagename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We will focus on local dev here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67293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Composer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2860" y="1556792"/>
            <a:ext cx="8606506" cy="116955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Wire up a number of containers in a file instead of launching manually like we did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Parameters are basically the same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Demo review file and run the system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6988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4624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Troubleshooting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5974" y="1628800"/>
            <a:ext cx="8606506" cy="209288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inspect &lt;name&gt; shows the entire configuration of the container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logs &lt;name&gt; dumps system logs from within container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ps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or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ps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–a to see running and not running containers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images – lists all of the disk images that make up all your containers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exec –t &lt;name&gt; /bin/bash log into a running container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33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174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– Good News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544" y="1556792"/>
            <a:ext cx="7272808" cy="480131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Startup 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Deployment is part of development – build images, run images, setup networking and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Much easier to prototype with different new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Systems are much easier to establish with different dependencies: versions of infrastructure, legacy considerations, frameworks, languages are all isolated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Scale out is considerably easier (with other tools like ECS, Kubernetes)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 dev computer doesn’t get buried in unused junk demanding repaves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Operations can focus just on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cpu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disk storage, instances, networking boundaries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Dev works connections between containers, logical storage options that will still work on large scale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Everything is scripted, no manual “setup docs”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Disaster recovery is much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easier to setup</a:t>
            </a:r>
          </a:p>
        </p:txBody>
      </p:sp>
    </p:spTree>
    <p:extLst>
      <p:ext uri="{BB962C8B-B14F-4D97-AF65-F5344CB8AC3E}">
        <p14:creationId xmlns:p14="http://schemas.microsoft.com/office/powerpoint/2010/main" val="30840062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174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– The Bad News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544" y="1556792"/>
            <a:ext cx="7272808" cy="369331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It is possible to set all this up with script, but it is still operations! Networks, file systems, and especially PERMISSIONS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This is a fast moving space, change is constant, keeping up is an effort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Many of the prebuilt repositories out there are of the “Some guy with a day to hack” variety, not well thought through, just works in all situations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Managing your persistent data is more consistent between applications, but still a major PITA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 software basically “consumes” and entire host anyway: vagrant/chef/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cloudformation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may be a better option in these cases except for your dev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machne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Understanding where all the logs are is another PITA</a:t>
            </a:r>
          </a:p>
        </p:txBody>
      </p:sp>
    </p:spTree>
    <p:extLst>
      <p:ext uri="{BB962C8B-B14F-4D97-AF65-F5344CB8AC3E}">
        <p14:creationId xmlns:p14="http://schemas.microsoft.com/office/powerpoint/2010/main" val="24607486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BF36D-A610-4BC2-9E6C-B6929FAA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2" y="404664"/>
            <a:ext cx="8118622" cy="6336704"/>
          </a:xfrm>
        </p:spPr>
        <p:txBody>
          <a:bodyPr/>
          <a:lstStyle/>
          <a:p>
            <a:r>
              <a:rPr lang="en-US" dirty="0"/>
              <a:t>Thanks!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Philip Nelson</a:t>
            </a:r>
            <a:br>
              <a:rPr lang="en-US" dirty="0"/>
            </a:br>
            <a:r>
              <a:rPr lang="en-US" dirty="0"/>
              <a:t>github.com/</a:t>
            </a:r>
            <a:r>
              <a:rPr lang="en-US" dirty="0" err="1"/>
              <a:t>panmanphil</a:t>
            </a:r>
            <a:br>
              <a:rPr lang="en-US" dirty="0"/>
            </a:br>
            <a:r>
              <a:rPr lang="en-US" dirty="0"/>
              <a:t>twitter.com/</a:t>
            </a:r>
            <a:r>
              <a:rPr lang="en-US" dirty="0" err="1"/>
              <a:t>panmanphil</a:t>
            </a:r>
            <a:br>
              <a:rPr lang="en-US" dirty="0"/>
            </a:br>
            <a:r>
              <a:rPr lang="en-US" dirty="0"/>
              <a:t>panmanphil.wordpress.com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All versions of this talk at </a:t>
            </a:r>
            <a:br>
              <a:rPr lang="en-US" dirty="0"/>
            </a:br>
            <a:r>
              <a:rPr lang="en-US" dirty="0"/>
              <a:t>https://github.com/panmanphil/introduction-to-docker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548134-D2A3-40E9-AA50-BB0FD5666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92696"/>
            <a:ext cx="2857500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86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Docker is like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196752"/>
            <a:ext cx="3960440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Stuff a piece of software in there and you’re good to 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9DF8AB-9F54-4FF7-9CE6-D967C1191F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74" y="2348880"/>
            <a:ext cx="2539682" cy="25396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C290B-0A68-4A8F-B959-D67FB34D3D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471122"/>
            <a:ext cx="3857611" cy="277748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09C085-DD20-4250-BF12-D84414034846}"/>
              </a:ext>
            </a:extLst>
          </p:cNvPr>
          <p:cNvSpPr/>
          <p:nvPr/>
        </p:nvSpPr>
        <p:spPr>
          <a:xfrm>
            <a:off x="1310880" y="1935938"/>
            <a:ext cx="4751370" cy="3642958"/>
          </a:xfrm>
          <a:custGeom>
            <a:avLst/>
            <a:gdLst>
              <a:gd name="connsiteX0" fmla="*/ 470295 w 4751370"/>
              <a:gd name="connsiteY0" fmla="*/ 826312 h 3642958"/>
              <a:gd name="connsiteX1" fmla="*/ 975120 w 4751370"/>
              <a:gd name="connsiteY1" fmla="*/ 283387 h 3642958"/>
              <a:gd name="connsiteX2" fmla="*/ 2956320 w 4751370"/>
              <a:gd name="connsiteY2" fmla="*/ 7162 h 3642958"/>
              <a:gd name="connsiteX3" fmla="*/ 4604145 w 4751370"/>
              <a:gd name="connsiteY3" fmla="*/ 559612 h 3642958"/>
              <a:gd name="connsiteX4" fmla="*/ 4632720 w 4751370"/>
              <a:gd name="connsiteY4" fmla="*/ 2150287 h 3642958"/>
              <a:gd name="connsiteX5" fmla="*/ 4261245 w 4751370"/>
              <a:gd name="connsiteY5" fmla="*/ 3483787 h 3642958"/>
              <a:gd name="connsiteX6" fmla="*/ 2051445 w 4751370"/>
              <a:gd name="connsiteY6" fmla="*/ 3617137 h 3642958"/>
              <a:gd name="connsiteX7" fmla="*/ 155970 w 4751370"/>
              <a:gd name="connsiteY7" fmla="*/ 3474262 h 3642958"/>
              <a:gd name="connsiteX8" fmla="*/ 146445 w 4751370"/>
              <a:gd name="connsiteY8" fmla="*/ 2702737 h 36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1370" h="3642958">
                <a:moveTo>
                  <a:pt x="470295" y="826312"/>
                </a:moveTo>
                <a:cubicBezTo>
                  <a:pt x="515538" y="623112"/>
                  <a:pt x="560782" y="419912"/>
                  <a:pt x="975120" y="283387"/>
                </a:cubicBezTo>
                <a:cubicBezTo>
                  <a:pt x="1389458" y="146862"/>
                  <a:pt x="2351483" y="-38876"/>
                  <a:pt x="2956320" y="7162"/>
                </a:cubicBezTo>
                <a:cubicBezTo>
                  <a:pt x="3561158" y="53199"/>
                  <a:pt x="4324745" y="202424"/>
                  <a:pt x="4604145" y="559612"/>
                </a:cubicBezTo>
                <a:cubicBezTo>
                  <a:pt x="4883545" y="916800"/>
                  <a:pt x="4689870" y="1662925"/>
                  <a:pt x="4632720" y="2150287"/>
                </a:cubicBezTo>
                <a:cubicBezTo>
                  <a:pt x="4575570" y="2637649"/>
                  <a:pt x="4691458" y="3239312"/>
                  <a:pt x="4261245" y="3483787"/>
                </a:cubicBezTo>
                <a:cubicBezTo>
                  <a:pt x="3831033" y="3728262"/>
                  <a:pt x="2735657" y="3618724"/>
                  <a:pt x="2051445" y="3617137"/>
                </a:cubicBezTo>
                <a:cubicBezTo>
                  <a:pt x="1367233" y="3615550"/>
                  <a:pt x="473470" y="3626662"/>
                  <a:pt x="155970" y="3474262"/>
                </a:cubicBezTo>
                <a:cubicBezTo>
                  <a:pt x="-161530" y="3321862"/>
                  <a:pt x="95645" y="2917050"/>
                  <a:pt x="146445" y="270273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peech Bubble: Oval 1">
            <a:extLst>
              <a:ext uri="{FF2B5EF4-FFF2-40B4-BE49-F238E27FC236}">
                <a16:creationId xmlns:a16="http://schemas.microsoft.com/office/drawing/2014/main" id="{839C9757-E902-4742-A4EA-BC446DC26795}"/>
              </a:ext>
            </a:extLst>
          </p:cNvPr>
          <p:cNvSpPr/>
          <p:nvPr/>
        </p:nvSpPr>
        <p:spPr>
          <a:xfrm>
            <a:off x="4674830" y="1295128"/>
            <a:ext cx="3960439" cy="612648"/>
          </a:xfrm>
          <a:prstGeom prst="wedgeEllipseCallout">
            <a:avLst>
              <a:gd name="adj1" fmla="val -27115"/>
              <a:gd name="adj2" fmla="val 1138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 run –d tasty-app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3CFED1-60E5-4262-A2FF-FB776EB781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2649808"/>
            <a:ext cx="4019806" cy="237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331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68746" y="1196752"/>
            <a:ext cx="3960440" cy="286232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Add the program to the zip….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Wait, what?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12139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68746" y="1196752"/>
            <a:ext cx="7039558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In docker: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lvl="1"/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zip file is an </a:t>
            </a:r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image</a:t>
            </a:r>
          </a:p>
          <a:p>
            <a:pPr lvl="1"/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lvl="1"/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When you run an program in an image, you are creating a </a:t>
            </a:r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container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68252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2221" y="1556792"/>
            <a:ext cx="7039558" cy="64633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Stuffing a program in the zip =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1619672" y="378904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build –t tasty-image .</a:t>
            </a:r>
          </a:p>
        </p:txBody>
      </p:sp>
    </p:spTree>
    <p:extLst>
      <p:ext uri="{BB962C8B-B14F-4D97-AF65-F5344CB8AC3E}">
        <p14:creationId xmlns:p14="http://schemas.microsoft.com/office/powerpoint/2010/main" val="305631976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docker image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1475656" y="1988840"/>
            <a:ext cx="4464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run tasty-image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28610-D16E-49D7-A5BB-93E78AFB16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64288" y="4149080"/>
            <a:ext cx="1509323" cy="2132856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C6D7169-1AF7-4C89-A3C0-270073FEE900}"/>
              </a:ext>
            </a:extLst>
          </p:cNvPr>
          <p:cNvSpPr/>
          <p:nvPr/>
        </p:nvSpPr>
        <p:spPr>
          <a:xfrm>
            <a:off x="6372200" y="2961991"/>
            <a:ext cx="2592288" cy="830996"/>
          </a:xfrm>
          <a:prstGeom prst="wedgeRoundRectCallout">
            <a:avLst>
              <a:gd name="adj1" fmla="val 2455"/>
              <a:gd name="adj2" fmla="val 12980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Uhhh</a:t>
            </a:r>
            <a:r>
              <a:rPr lang="en-US" dirty="0"/>
              <a:t> … there’s more to it than that</a:t>
            </a:r>
          </a:p>
        </p:txBody>
      </p:sp>
    </p:spTree>
    <p:extLst>
      <p:ext uri="{BB962C8B-B14F-4D97-AF65-F5344CB8AC3E}">
        <p14:creationId xmlns:p14="http://schemas.microsoft.com/office/powerpoint/2010/main" val="3694642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Building with </a:t>
            </a:r>
            <a:r>
              <a:rPr lang="en-US" sz="4800" dirty="0" err="1">
                <a:solidFill>
                  <a:srgbClr val="00AEDB"/>
                </a:solidFill>
                <a:latin typeface="Bebas Neue" pitchFamily="34" charset="0"/>
              </a:rPr>
              <a:t>Dockerfiles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992888" cy="175432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FROM 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microsoft</a:t>
            </a: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nanoserver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ADD ./bin/debug/netcoreapp2.0/* ./</a:t>
            </a:r>
          </a:p>
        </p:txBody>
      </p:sp>
      <p:sp>
        <p:nvSpPr>
          <p:cNvPr id="3" name="Callout: Line 2">
            <a:extLst>
              <a:ext uri="{FF2B5EF4-FFF2-40B4-BE49-F238E27FC236}">
                <a16:creationId xmlns:a16="http://schemas.microsoft.com/office/drawing/2014/main" id="{FB0946C5-A1E8-43E4-AB77-63522B6F9E9A}"/>
              </a:ext>
            </a:extLst>
          </p:cNvPr>
          <p:cNvSpPr/>
          <p:nvPr/>
        </p:nvSpPr>
        <p:spPr>
          <a:xfrm>
            <a:off x="1835696" y="3789040"/>
            <a:ext cx="1584176" cy="612648"/>
          </a:xfrm>
          <a:prstGeom prst="borderCallout1">
            <a:avLst>
              <a:gd name="adj1" fmla="val 2810"/>
              <a:gd name="adj2" fmla="val 53871"/>
              <a:gd name="adj3" fmla="val -97614"/>
              <a:gd name="adj4" fmla="val 849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 file(s)</a:t>
            </a:r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7A2CCFB7-D88E-44A1-A258-C540D39ADAFD}"/>
              </a:ext>
            </a:extLst>
          </p:cNvPr>
          <p:cNvSpPr/>
          <p:nvPr/>
        </p:nvSpPr>
        <p:spPr>
          <a:xfrm>
            <a:off x="5148063" y="3861048"/>
            <a:ext cx="3024335" cy="612648"/>
          </a:xfrm>
          <a:prstGeom prst="borderCallout1">
            <a:avLst>
              <a:gd name="adj1" fmla="val 2810"/>
              <a:gd name="adj2" fmla="val 53871"/>
              <a:gd name="adj3" fmla="val -91817"/>
              <a:gd name="adj4" fmla="val 764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Destination inside the image</a:t>
            </a:r>
          </a:p>
        </p:txBody>
      </p:sp>
      <p:sp>
        <p:nvSpPr>
          <p:cNvPr id="5" name="Callout: Line 4">
            <a:extLst>
              <a:ext uri="{FF2B5EF4-FFF2-40B4-BE49-F238E27FC236}">
                <a16:creationId xmlns:a16="http://schemas.microsoft.com/office/drawing/2014/main" id="{4BC2322B-FCE6-4CA7-B785-98C4118FF874}"/>
              </a:ext>
            </a:extLst>
          </p:cNvPr>
          <p:cNvSpPr/>
          <p:nvPr/>
        </p:nvSpPr>
        <p:spPr>
          <a:xfrm>
            <a:off x="5652120" y="1030153"/>
            <a:ext cx="3096344" cy="612648"/>
          </a:xfrm>
          <a:prstGeom prst="borderCallout1">
            <a:avLst>
              <a:gd name="adj1" fmla="val 47731"/>
              <a:gd name="adj2" fmla="val -18"/>
              <a:gd name="adj3" fmla="val 115398"/>
              <a:gd name="adj4" fmla="val -215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minimal base set of files</a:t>
            </a:r>
          </a:p>
        </p:txBody>
      </p:sp>
    </p:spTree>
    <p:extLst>
      <p:ext uri="{BB962C8B-B14F-4D97-AF65-F5344CB8AC3E}">
        <p14:creationId xmlns:p14="http://schemas.microsoft.com/office/powerpoint/2010/main" val="375677492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First Slide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mni - General Presentation Template" id="{14EFE0C9-DD71-4AF9-A5E0-B6BB1713FA16}" vid="{EB098C93-16F5-4771-A9CA-2D6C1D02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C814E62A15BFC499D1D177F88620539" ma:contentTypeVersion="0" ma:contentTypeDescription="Create a new document." ma:contentTypeScope="" ma:versionID="0aae3d0c26dcc4ca7dde2f1c7ecd0d5d">
  <xsd:schema xmlns:xsd="http://www.w3.org/2001/XMLSchema" xmlns:xs="http://www.w3.org/2001/XMLSchema" xmlns:p="http://schemas.microsoft.com/office/2006/metadata/properties" xmlns:ns2="7401d87b-50bb-41a2-9713-b7b86698e2db" targetNamespace="http://schemas.microsoft.com/office/2006/metadata/properties" ma:root="true" ma:fieldsID="6839f2fdccd6add0742fc31a91a2d782" ns2:_="">
    <xsd:import namespace="7401d87b-50bb-41a2-9713-b7b86698e2d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01d87b-50bb-41a2-9713-b7b86698e2db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401d87b-50bb-41a2-9713-b7b86698e2db">EFQR575P25AT-64-1</_dlc_DocId>
    <_dlc_DocIdUrl xmlns="7401d87b-50bb-41a2-9713-b7b86698e2db">
      <Url>https://bp.omniresources.com/BP/Marketing/_layouts/DocIdRedir.aspx?ID=EFQR575P25AT-64-1</Url>
      <Description>EFQR575P25AT-64-1</Description>
    </_dlc_DocIdUrl>
  </documentManagement>
</p:properties>
</file>

<file path=customXml/itemProps1.xml><?xml version="1.0" encoding="utf-8"?>
<ds:datastoreItem xmlns:ds="http://schemas.openxmlformats.org/officeDocument/2006/customXml" ds:itemID="{E7FB682D-B298-49B7-8671-82FCAAED5F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01d87b-50bb-41a2-9713-b7b86698e2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5A09480-5AC9-4E29-A518-9861A548CC11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2A1B4E67-7DE9-42F0-B13B-8AB70A051549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BD67557-D569-4983-8A21-1672F4EA28AB}">
  <ds:schemaRefs>
    <ds:schemaRef ds:uri="7401d87b-50bb-41a2-9713-b7b86698e2db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7998</TotalTime>
  <Words>1376</Words>
  <Application>Microsoft Office PowerPoint</Application>
  <PresentationFormat>On-screen Show (4:3)</PresentationFormat>
  <Paragraphs>202</Paragraphs>
  <Slides>35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Bebas Neue</vt:lpstr>
      <vt:lpstr>Calibri</vt:lpstr>
      <vt:lpstr>Lato</vt:lpstr>
      <vt:lpstr>Lato-Light</vt:lpstr>
      <vt:lpstr>Raleway</vt:lpstr>
      <vt:lpstr>First Slide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   Philip Nelson github.com/panmanphil twitter.com/panmanphil panmanphil.wordpress.com       All versions of this talk at  https://github.com/panmanphil/introduction-to-docker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ubu</dc:creator>
  <cp:lastModifiedBy>Philip Nelson</cp:lastModifiedBy>
  <cp:revision>123</cp:revision>
  <dcterms:created xsi:type="dcterms:W3CDTF">2015-01-28T17:34:31Z</dcterms:created>
  <dcterms:modified xsi:type="dcterms:W3CDTF">2018-03-24T18:42:03Z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0x0101003C814E62A15BFC499D1D177F88620539</vt:lpwstr>
  </property>
  <property fmtid="{D5CDD505-2E9C-101B-9397-08002B2CF9AE}" pid="3" name="_dlc_DocIdItemGuid">
    <vt:lpwstr>61586cc3-088a-4166-aba3-60c834a8d56b</vt:lpwstr>
  </property>
</Properties>
</file>

<file path=docProps/thumbnail.jpeg>
</file>